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79" r:id="rId2"/>
    <p:sldId id="460" r:id="rId3"/>
    <p:sldId id="468" r:id="rId4"/>
    <p:sldId id="461" r:id="rId5"/>
    <p:sldId id="476" r:id="rId6"/>
    <p:sldId id="474" r:id="rId7"/>
    <p:sldId id="488" r:id="rId8"/>
    <p:sldId id="475" r:id="rId9"/>
    <p:sldId id="477" r:id="rId10"/>
    <p:sldId id="478" r:id="rId11"/>
    <p:sldId id="479" r:id="rId12"/>
    <p:sldId id="485" r:id="rId13"/>
    <p:sldId id="486" r:id="rId14"/>
    <p:sldId id="487" r:id="rId15"/>
    <p:sldId id="483" r:id="rId16"/>
  </p:sldIdLst>
  <p:sldSz cx="9144000" cy="6858000" type="screen4x3"/>
  <p:notesSz cx="6669088" cy="9926638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CC99"/>
    <a:srgbClr val="CC3399"/>
    <a:srgbClr val="CC00CC"/>
    <a:srgbClr val="ACD6F2"/>
    <a:srgbClr val="9ABDE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6957" autoAdjust="0"/>
  </p:normalViewPr>
  <p:slideViewPr>
    <p:cSldViewPr snapToGrid="0" snapToObjects="1">
      <p:cViewPr>
        <p:scale>
          <a:sx n="60" d="100"/>
          <a:sy n="60" d="100"/>
        </p:scale>
        <p:origin x="-1596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4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6858716-FFC9-44F7-9465-35D36ECD843D}" type="datetimeFigureOut">
              <a:rPr lang="it-IT"/>
              <a:pPr>
                <a:defRPr/>
              </a:pPr>
              <a:t>19/09/2017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0F24EEC-4545-4E2F-A9E7-BE3E8F56C2B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BABA362-A26C-4E16-93CB-4EB96C62A465}" type="datetimeFigureOut">
              <a:rPr lang="it-IT"/>
              <a:pPr>
                <a:defRPr/>
              </a:pPr>
              <a:t>19/09/2017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530B-F5FE-422A-B783-DF05836B61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1" descr="Slide tamplete conf gen_Layout 1-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-9525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EB82F-8CC4-40A7-96C2-FFDD0194F16A}" type="datetime1">
              <a:rPr lang="it-IT" smtClean="0"/>
              <a:pPr>
                <a:defRPr/>
              </a:pPr>
              <a:t>19/09/2017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DB326E-DF0A-4B08-BB68-7F9531DECEA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1" descr="Slide tamplete conf gen_Layout 1-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-9525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1F6667-99CA-4485-A621-B1A1C3CA2F2E}" type="datetime1">
              <a:rPr lang="it-IT" smtClean="0"/>
              <a:pPr>
                <a:defRPr/>
              </a:pPr>
              <a:t>19/09/2017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F1C28-C17B-4BE1-9491-B424F6B87F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1" descr="Slide tamplete conf gen_Layout 1-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-9525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9D526-B0A1-40C1-A49D-95C0F12C515E}" type="datetime1">
              <a:rPr lang="it-IT" smtClean="0"/>
              <a:pPr>
                <a:defRPr/>
              </a:pPr>
              <a:t>19/09/2017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C8948-7A4F-4F8C-8807-D8580396ED5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1" descr="Slide tamplete conf gen_Layout 1-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-9525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/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0986B-1CED-4BD9-850B-D8608E4B154E}" type="datetime1">
              <a:rPr lang="it-IT" smtClean="0"/>
              <a:pPr>
                <a:defRPr/>
              </a:pPr>
              <a:t>19/09/2017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65E24-053D-4AF3-AC57-B5AC3537A7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1" descr="Slide tamplete conf gen_Layout 1-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-9525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8CB25-87BA-467E-9B27-4659EF65234C}" type="datetime1">
              <a:rPr lang="it-IT" smtClean="0"/>
              <a:pPr>
                <a:defRPr/>
              </a:pPr>
              <a:t>19/09/2017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442B2-4386-463C-872C-E7AF3164B27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1" descr="Slide tamplete conf gen_Layout 1-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-9525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DF29A-7C71-4833-BF34-FA314A69DF74}" type="datetime1">
              <a:rPr lang="it-IT" smtClean="0"/>
              <a:pPr>
                <a:defRPr/>
              </a:pPr>
              <a:t>19/09/2017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5853B3-455A-424D-A9C5-F9E18D858E9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1" descr="Slide tamplete conf gen_Layout 1-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-9525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9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AB9760-A3CA-4A8D-859D-A5FD21060AA9}" type="datetime1">
              <a:rPr lang="it-IT" smtClean="0"/>
              <a:pPr>
                <a:defRPr/>
              </a:pPr>
              <a:t>19/09/2017</a:t>
            </a:fld>
            <a:endParaRPr lang="it-IT"/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1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09276-DAAD-43E7-AC4D-F26EE5D7E1F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1" descr="Slide tamplete conf gen_Layout 1-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-9525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E7C1D-0A8A-4366-891A-2AC55ADA4697}" type="datetime1">
              <a:rPr lang="it-IT" smtClean="0"/>
              <a:pPr>
                <a:defRPr/>
              </a:pPr>
              <a:t>19/09/2017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35ED4-ED86-461B-A2B6-4EBED24C80B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6" descr="Slide tamplete conf gen_Layout 1-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-9525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926A2-6ED4-48F9-9888-A78C78F63F59}" type="datetime1">
              <a:rPr lang="it-IT" smtClean="0"/>
              <a:pPr>
                <a:defRPr/>
              </a:pPr>
              <a:t>19/09/2017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9C7C3F-E904-4A1B-8940-A45157E33EB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1" descr="Slide tamplete conf gen_Layout 1-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-9525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B7E5A-BD29-4285-9216-EAB91B6AD746}" type="datetime1">
              <a:rPr lang="it-IT" smtClean="0"/>
              <a:pPr>
                <a:defRPr/>
              </a:pPr>
              <a:t>19/09/2017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756F29-9300-44D7-9A38-5B13751DC52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1" descr="Slide tamplete conf gen_Layout 1-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-1588" y="-9525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4876E-0B77-4E39-A2DF-B2E8FBA64374}" type="datetime1">
              <a:rPr lang="it-IT" smtClean="0"/>
              <a:pPr>
                <a:defRPr/>
              </a:pPr>
              <a:t>19/09/2017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B7E50-05EF-4AB0-B637-74537A971AD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EAF0550-8FA7-4F08-8889-5BA22586A211}" type="datetime1">
              <a:rPr lang="it-IT" smtClean="0"/>
              <a:pPr>
                <a:defRPr/>
              </a:pPr>
              <a:t>19/09/2017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FEA340AF-65D8-4C6B-921A-07705726AD9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7" r:id="rId1"/>
    <p:sldLayoutId id="2147484508" r:id="rId2"/>
    <p:sldLayoutId id="2147484509" r:id="rId3"/>
    <p:sldLayoutId id="2147484510" r:id="rId4"/>
    <p:sldLayoutId id="2147484511" r:id="rId5"/>
    <p:sldLayoutId id="2147484512" r:id="rId6"/>
    <p:sldLayoutId id="2147484513" r:id="rId7"/>
    <p:sldLayoutId id="2147484514" r:id="rId8"/>
    <p:sldLayoutId id="2147484515" r:id="rId9"/>
    <p:sldLayoutId id="2147484516" r:id="rId10"/>
    <p:sldLayoutId id="2147484517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magine 1" descr="Slide tamplete conf gen-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766"/>
            <a:ext cx="9144000" cy="6873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egnaposto contenuto 2"/>
          <p:cNvSpPr txBox="1">
            <a:spLocks/>
          </p:cNvSpPr>
          <p:nvPr/>
        </p:nvSpPr>
        <p:spPr>
          <a:xfrm>
            <a:off x="533400" y="1249957"/>
            <a:ext cx="8153400" cy="4203510"/>
          </a:xfrm>
          <a:prstGeom prst="rect">
            <a:avLst/>
          </a:prstGeom>
        </p:spPr>
        <p:txBody>
          <a:bodyPr/>
          <a:lstStyle/>
          <a:p>
            <a:pPr algn="ctr" defTabSz="9144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5400" dirty="0" smtClean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Britannic Bold" pitchFamily="34" charset="0"/>
                <a:ea typeface="Calibri" pitchFamily="34" charset="0"/>
                <a:cs typeface="Calibri" pitchFamily="34" charset="0"/>
              </a:rPr>
              <a:t>Bollino </a:t>
            </a:r>
          </a:p>
          <a:p>
            <a:pPr algn="ctr" defTabSz="9144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5400" dirty="0" smtClean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Britannic Bold" pitchFamily="34" charset="0"/>
                <a:ea typeface="Calibri" pitchFamily="34" charset="0"/>
                <a:cs typeface="Calibri" pitchFamily="34" charset="0"/>
              </a:rPr>
              <a:t>Impresa in ITS (BITS)</a:t>
            </a:r>
            <a:endParaRPr lang="it-IT" sz="5400" dirty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Britannic Bold" pitchFamily="34" charset="0"/>
              <a:ea typeface="Calibri" pitchFamily="34" charset="0"/>
              <a:cs typeface="Calibri" pitchFamily="34" charset="0"/>
            </a:endParaRPr>
          </a:p>
          <a:p>
            <a:pPr algn="ctr" defTabSz="9144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it-IT" sz="2000" b="1" dirty="0" smtClean="0">
              <a:solidFill>
                <a:schemeClr val="accent1">
                  <a:lumMod val="50000"/>
                </a:schemeClr>
              </a:solidFill>
              <a:latin typeface="+mn-lt"/>
              <a:ea typeface="+mn-ea"/>
            </a:endParaRPr>
          </a:p>
          <a:p>
            <a:pPr algn="ctr" defTabSz="9144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it-IT" sz="2000" b="1" dirty="0" smtClean="0">
              <a:solidFill>
                <a:schemeClr val="accent1">
                  <a:lumMod val="50000"/>
                </a:schemeClr>
              </a:solidFill>
              <a:latin typeface="+mn-lt"/>
              <a:ea typeface="+mn-ea"/>
            </a:endParaRPr>
          </a:p>
          <a:p>
            <a:pPr algn="ctr" defTabSz="9144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endParaRPr lang="it-IT" sz="20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</a:endParaRPr>
          </a:p>
          <a:p>
            <a:pPr algn="ctr" defTabSz="9144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3600" b="1" dirty="0" smtClean="0">
                <a:solidFill>
                  <a:schemeClr val="bg1"/>
                </a:solidFill>
                <a:latin typeface="+mn-lt"/>
                <a:ea typeface="+mn-ea"/>
                <a:cs typeface="Calibri" pitchFamily="34" charset="0"/>
              </a:rPr>
              <a:t>Guida operativa per le Associazioni</a:t>
            </a:r>
            <a:endParaRPr lang="it-IT" sz="3600" b="1" dirty="0">
              <a:solidFill>
                <a:schemeClr val="bg1"/>
              </a:solidFill>
              <a:latin typeface="+mn-lt"/>
              <a:ea typeface="+mn-ea"/>
              <a:cs typeface="Calibri" pitchFamily="34" charset="0"/>
            </a:endParaRPr>
          </a:p>
        </p:txBody>
      </p:sp>
      <p:sp>
        <p:nvSpPr>
          <p:cNvPr id="13317" name="Segnaposto numero diapositiva 6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3BDC795-04FA-4CCE-AFEE-D7A4B15C0E50}" type="slidenum">
              <a:rPr lang="it-IT" smtClean="0"/>
              <a:pPr/>
              <a:t>1</a:t>
            </a:fld>
            <a:endParaRPr lang="it-IT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4571"/>
            <a:ext cx="8229600" cy="875378"/>
          </a:xfrm>
        </p:spPr>
        <p:txBody>
          <a:bodyPr/>
          <a:lstStyle/>
          <a:p>
            <a: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  <a:t>Il Formulario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65E24-053D-4AF3-AC57-B5AC3537A7D9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457200" y="5071730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Cliccando su “Seleziona” l’impresa può </a:t>
            </a:r>
            <a:r>
              <a:rPr lang="it-IT" sz="2400" dirty="0" smtClean="0">
                <a:solidFill>
                  <a:srgbClr val="00B0F0"/>
                </a:solidFill>
              </a:rPr>
              <a:t>scegliere l’Associazione </a:t>
            </a:r>
            <a:r>
              <a:rPr lang="it-IT" sz="2400" dirty="0" smtClean="0"/>
              <a:t>che erogherà il Bollino qualora la procedura abbia esito positivo</a:t>
            </a:r>
            <a:endParaRPr lang="it-IT" sz="2400" dirty="0"/>
          </a:p>
        </p:txBody>
      </p:sp>
      <p:sp>
        <p:nvSpPr>
          <p:cNvPr id="9" name="Ovale 8"/>
          <p:cNvSpPr/>
          <p:nvPr/>
        </p:nvSpPr>
        <p:spPr>
          <a:xfrm>
            <a:off x="1711842" y="3710762"/>
            <a:ext cx="1360967" cy="276447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476376"/>
            <a:ext cx="8229600" cy="30896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  <a:t>Il Formulario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96083"/>
            <a:ext cx="8229600" cy="3969603"/>
          </a:xfrm>
        </p:spPr>
        <p:txBody>
          <a:bodyPr/>
          <a:lstStyle/>
          <a:p>
            <a:r>
              <a:rPr lang="it-IT" sz="2800" dirty="0" smtClean="0"/>
              <a:t>Il questionario è composto quasi interamente da </a:t>
            </a:r>
            <a:r>
              <a:rPr lang="it-IT" sz="2800" dirty="0" smtClean="0">
                <a:solidFill>
                  <a:srgbClr val="00B0F0"/>
                </a:solidFill>
              </a:rPr>
              <a:t>domande a risposta chiusa</a:t>
            </a:r>
            <a:r>
              <a:rPr lang="it-IT" sz="2800" dirty="0" smtClean="0"/>
              <a:t>. Il tempo di compilazione è di </a:t>
            </a:r>
            <a:r>
              <a:rPr lang="it-IT" sz="2800" dirty="0" smtClean="0">
                <a:solidFill>
                  <a:srgbClr val="00B0F0"/>
                </a:solidFill>
              </a:rPr>
              <a:t>10 minuti</a:t>
            </a:r>
            <a:r>
              <a:rPr lang="it-IT" sz="2800" dirty="0" smtClean="0"/>
              <a:t>.</a:t>
            </a:r>
          </a:p>
          <a:p>
            <a:endParaRPr lang="it-IT" sz="2000" dirty="0" smtClean="0"/>
          </a:p>
          <a:p>
            <a:r>
              <a:rPr lang="it-IT" sz="2800" dirty="0" smtClean="0"/>
              <a:t>In caso di esito positivo, la piattaforma invierà una notifica </a:t>
            </a:r>
            <a:r>
              <a:rPr lang="it-IT" sz="2800" dirty="0" smtClean="0">
                <a:solidFill>
                  <a:srgbClr val="00B0F0"/>
                </a:solidFill>
              </a:rPr>
              <a:t>all’Associazione</a:t>
            </a:r>
            <a:r>
              <a:rPr lang="it-IT" sz="2800" dirty="0" smtClean="0"/>
              <a:t> che </a:t>
            </a:r>
            <a:r>
              <a:rPr lang="it-IT" sz="2800" dirty="0" smtClean="0">
                <a:solidFill>
                  <a:srgbClr val="00B0F0"/>
                </a:solidFill>
              </a:rPr>
              <a:t>conferirà il BITS</a:t>
            </a:r>
            <a:r>
              <a:rPr lang="it-IT" sz="2800" dirty="0" smtClean="0"/>
              <a:t> all’azienda.</a:t>
            </a:r>
          </a:p>
          <a:p>
            <a:endParaRPr lang="it-IT" sz="2800" dirty="0" smtClean="0"/>
          </a:p>
          <a:p>
            <a:r>
              <a:rPr lang="it-IT" sz="2800" dirty="0" smtClean="0"/>
              <a:t>In coda al questionario ci sono alcune </a:t>
            </a:r>
            <a:r>
              <a:rPr lang="it-IT" sz="2800" dirty="0" smtClean="0">
                <a:solidFill>
                  <a:srgbClr val="00B0F0"/>
                </a:solidFill>
              </a:rPr>
              <a:t>domande obbligatorie a fini statistici</a:t>
            </a:r>
            <a:r>
              <a:rPr lang="it-IT" sz="2800" dirty="0" smtClean="0"/>
              <a:t> che non danno punteggio.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65E24-053D-4AF3-AC57-B5AC3537A7D9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65E24-053D-4AF3-AC57-B5AC3537A7D9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grpSp>
        <p:nvGrpSpPr>
          <p:cNvPr id="2" name="Gruppo 49"/>
          <p:cNvGrpSpPr/>
          <p:nvPr/>
        </p:nvGrpSpPr>
        <p:grpSpPr>
          <a:xfrm>
            <a:off x="458627" y="2045604"/>
            <a:ext cx="1490433" cy="3770577"/>
            <a:chOff x="458627" y="1822311"/>
            <a:chExt cx="1490433" cy="3770577"/>
          </a:xfrm>
        </p:grpSpPr>
        <p:grpSp>
          <p:nvGrpSpPr>
            <p:cNvPr id="3" name="Gruppo 44"/>
            <p:cNvGrpSpPr/>
            <p:nvPr/>
          </p:nvGrpSpPr>
          <p:grpSpPr>
            <a:xfrm>
              <a:off x="458627" y="1822311"/>
              <a:ext cx="1389437" cy="3323897"/>
              <a:chOff x="458627" y="1822311"/>
              <a:chExt cx="1389437" cy="3323897"/>
            </a:xfrm>
          </p:grpSpPr>
          <p:grpSp>
            <p:nvGrpSpPr>
              <p:cNvPr id="5" name="Gruppo 4"/>
              <p:cNvGrpSpPr/>
              <p:nvPr/>
            </p:nvGrpSpPr>
            <p:grpSpPr>
              <a:xfrm>
                <a:off x="458627" y="1822311"/>
                <a:ext cx="1338822" cy="3323897"/>
                <a:chOff x="0" y="684662"/>
                <a:chExt cx="1338822" cy="3323897"/>
              </a:xfrm>
            </p:grpSpPr>
            <p:sp>
              <p:nvSpPr>
                <p:cNvPr id="37" name="Rettangolo arrotondato 36"/>
                <p:cNvSpPr/>
                <p:nvPr/>
              </p:nvSpPr>
              <p:spPr>
                <a:xfrm>
                  <a:off x="0" y="684662"/>
                  <a:ext cx="1338822" cy="332389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accent2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38" name="Rettangolo 37"/>
                <p:cNvSpPr/>
                <p:nvPr/>
              </p:nvSpPr>
              <p:spPr>
                <a:xfrm>
                  <a:off x="39213" y="723875"/>
                  <a:ext cx="1260396" cy="2533207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14300" tIns="114300" rIns="114300" bIns="114300" numCol="1" spcCol="1270" anchor="t" anchorCtr="0">
                  <a:noAutofit/>
                </a:bodyPr>
                <a:lstStyle/>
                <a:p>
                  <a:pPr marL="114300" lvl="1" indent="-114300" algn="l" defTabSz="5334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Char char="••"/>
                  </a:pPr>
                  <a:endParaRPr lang="it-IT" sz="1200" kern="1200" dirty="0"/>
                </a:p>
              </p:txBody>
            </p:sp>
          </p:grpSp>
          <p:sp>
            <p:nvSpPr>
              <p:cNvPr id="42" name="CasellaDiTesto 41"/>
              <p:cNvSpPr txBox="1"/>
              <p:nvPr/>
            </p:nvSpPr>
            <p:spPr>
              <a:xfrm>
                <a:off x="499732" y="3067415"/>
                <a:ext cx="1348332" cy="9387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b="1" dirty="0" smtClean="0">
                    <a:solidFill>
                      <a:srgbClr val="C00000"/>
                    </a:solidFill>
                  </a:rPr>
                  <a:t>L'impresa</a:t>
                </a:r>
                <a:r>
                  <a:rPr lang="it-IT" sz="1400" dirty="0" smtClean="0"/>
                  <a:t> </a:t>
                </a:r>
                <a:r>
                  <a:rPr lang="it-IT" sz="1300" dirty="0" smtClean="0"/>
                  <a:t>accede alla piattaforma di Confindustria</a:t>
                </a:r>
              </a:p>
            </p:txBody>
          </p:sp>
        </p:grpSp>
        <p:grpSp>
          <p:nvGrpSpPr>
            <p:cNvPr id="7" name="Gruppo 6"/>
            <p:cNvGrpSpPr/>
            <p:nvPr/>
          </p:nvGrpSpPr>
          <p:grpSpPr>
            <a:xfrm>
              <a:off x="758996" y="4694638"/>
              <a:ext cx="1190064" cy="898250"/>
              <a:chOff x="300369" y="3556989"/>
              <a:chExt cx="1190064" cy="898250"/>
            </a:xfrm>
          </p:grpSpPr>
          <p:sp>
            <p:nvSpPr>
              <p:cNvPr id="35" name="Rettangolo arrotondato 34"/>
              <p:cNvSpPr/>
              <p:nvPr/>
            </p:nvSpPr>
            <p:spPr>
              <a:xfrm>
                <a:off x="300369" y="3556989"/>
                <a:ext cx="1190064" cy="898250"/>
              </a:xfrm>
              <a:prstGeom prst="roundRect">
                <a:avLst>
                  <a:gd name="adj" fmla="val 10000"/>
                </a:avLst>
              </a:prstGeom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2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2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6" name="Rettangolo 35"/>
              <p:cNvSpPr/>
              <p:nvPr/>
            </p:nvSpPr>
            <p:spPr>
              <a:xfrm>
                <a:off x="326678" y="3583298"/>
                <a:ext cx="1137446" cy="84563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6670" tIns="17780" rIns="26670" bIns="17780" numCol="1" spcCol="1270" anchor="ctr" anchorCtr="0">
                <a:noAutofit/>
              </a:bodyPr>
              <a:lstStyle/>
              <a:p>
                <a:pPr lvl="0" algn="ctr" defTabSz="6223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it-IT" sz="1400" kern="1200" dirty="0" smtClean="0"/>
                  <a:t>1) Accesso dal portale </a:t>
                </a:r>
                <a:r>
                  <a:rPr lang="it-IT" sz="1400" b="1" kern="1200" dirty="0" smtClean="0"/>
                  <a:t>Confindustria</a:t>
                </a:r>
                <a:endParaRPr lang="it-IT" sz="1400" b="1" kern="1200" dirty="0"/>
              </a:p>
            </p:txBody>
          </p:sp>
        </p:grpSp>
      </p:grpSp>
      <p:grpSp>
        <p:nvGrpSpPr>
          <p:cNvPr id="8" name="Gruppo 53"/>
          <p:cNvGrpSpPr/>
          <p:nvPr/>
        </p:nvGrpSpPr>
        <p:grpSpPr>
          <a:xfrm>
            <a:off x="5882432" y="1061017"/>
            <a:ext cx="2802940" cy="4755164"/>
            <a:chOff x="5882432" y="837724"/>
            <a:chExt cx="2802940" cy="4755164"/>
          </a:xfrm>
        </p:grpSpPr>
        <p:sp>
          <p:nvSpPr>
            <p:cNvPr id="15" name="Freccia ad arco 14"/>
            <p:cNvSpPr/>
            <p:nvPr/>
          </p:nvSpPr>
          <p:spPr>
            <a:xfrm rot="19773490">
              <a:off x="5882432" y="837724"/>
              <a:ext cx="2230724" cy="2185663"/>
            </a:xfrm>
            <a:prstGeom prst="circularArrow">
              <a:avLst>
                <a:gd name="adj1" fmla="val 1838"/>
                <a:gd name="adj2" fmla="val 219384"/>
                <a:gd name="adj3" fmla="val 720372"/>
                <a:gd name="adj4" fmla="val 15290777"/>
                <a:gd name="adj5" fmla="val 214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0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0" name="Gruppo 48"/>
            <p:cNvGrpSpPr/>
            <p:nvPr/>
          </p:nvGrpSpPr>
          <p:grpSpPr>
            <a:xfrm>
              <a:off x="7197792" y="1835264"/>
              <a:ext cx="1487580" cy="3757624"/>
              <a:chOff x="7197792" y="1835264"/>
              <a:chExt cx="1487580" cy="3757624"/>
            </a:xfrm>
          </p:grpSpPr>
          <p:grpSp>
            <p:nvGrpSpPr>
              <p:cNvPr id="11" name="Gruppo 16"/>
              <p:cNvGrpSpPr/>
              <p:nvPr/>
            </p:nvGrpSpPr>
            <p:grpSpPr>
              <a:xfrm>
                <a:off x="7197792" y="1835264"/>
                <a:ext cx="1338822" cy="3323897"/>
                <a:chOff x="6739165" y="697615"/>
                <a:chExt cx="1338822" cy="3323897"/>
              </a:xfrm>
            </p:grpSpPr>
            <p:sp>
              <p:nvSpPr>
                <p:cNvPr id="21" name="Rettangolo arrotondato 20"/>
                <p:cNvSpPr/>
                <p:nvPr/>
              </p:nvSpPr>
              <p:spPr>
                <a:xfrm>
                  <a:off x="6739165" y="697615"/>
                  <a:ext cx="1338822" cy="332389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accent2">
                    <a:hueOff val="4681519"/>
                    <a:satOff val="-5839"/>
                    <a:lumOff val="1373"/>
                    <a:alphaOff val="0"/>
                  </a:schemeClr>
                </a:lnRef>
                <a:fillRef idx="1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22" name="Rettangolo 21"/>
                <p:cNvSpPr/>
                <p:nvPr/>
              </p:nvSpPr>
              <p:spPr>
                <a:xfrm>
                  <a:off x="6778378" y="736828"/>
                  <a:ext cx="1260396" cy="2533207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14300" tIns="114300" rIns="114300" bIns="114300" numCol="1" spcCol="1270" anchor="t" anchorCtr="0">
                  <a:noAutofit/>
                </a:bodyPr>
                <a:lstStyle/>
                <a:p>
                  <a:pPr marL="285750" lvl="1" indent="-285750" algn="l" defTabSz="26670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Char char="••"/>
                  </a:pPr>
                  <a:endParaRPr lang="it-IT" sz="6000" kern="1200" dirty="0"/>
                </a:p>
              </p:txBody>
            </p:sp>
          </p:grpSp>
          <p:grpSp>
            <p:nvGrpSpPr>
              <p:cNvPr id="13" name="Gruppo 17"/>
              <p:cNvGrpSpPr/>
              <p:nvPr/>
            </p:nvGrpSpPr>
            <p:grpSpPr>
              <a:xfrm>
                <a:off x="7495308" y="4694638"/>
                <a:ext cx="1190064" cy="898250"/>
                <a:chOff x="7036681" y="3556989"/>
                <a:chExt cx="1190064" cy="898250"/>
              </a:xfrm>
            </p:grpSpPr>
            <p:sp>
              <p:nvSpPr>
                <p:cNvPr id="19" name="Rettangolo arrotondato 18"/>
                <p:cNvSpPr/>
                <p:nvPr/>
              </p:nvSpPr>
              <p:spPr>
                <a:xfrm>
                  <a:off x="7036681" y="3556989"/>
                  <a:ext cx="1190064" cy="898250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2">
                    <a:hueOff val="4681519"/>
                    <a:satOff val="-5839"/>
                    <a:lumOff val="1373"/>
                    <a:alphaOff val="0"/>
                  </a:schemeClr>
                </a:fillRef>
                <a:effectRef idx="0">
                  <a:schemeClr val="accent2">
                    <a:hueOff val="4681519"/>
                    <a:satOff val="-5839"/>
                    <a:lumOff val="1373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0" name="Rettangolo 19"/>
                <p:cNvSpPr/>
                <p:nvPr/>
              </p:nvSpPr>
              <p:spPr>
                <a:xfrm>
                  <a:off x="7062990" y="3583298"/>
                  <a:ext cx="1137446" cy="84563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6670" tIns="17780" rIns="26670" bIns="17780" numCol="1" spcCol="1270" anchor="ctr" anchorCtr="0">
                  <a:noAutofit/>
                </a:bodyPr>
                <a:lstStyle/>
                <a:p>
                  <a:pPr lvl="0" algn="ctr"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it-IT" sz="1400" kern="1200" dirty="0" smtClean="0"/>
                    <a:t>5) L’</a:t>
                  </a:r>
                  <a:r>
                    <a:rPr lang="it-IT" sz="1400" b="1" kern="1200" dirty="0" smtClean="0"/>
                    <a:t>Associazione</a:t>
                  </a:r>
                  <a:r>
                    <a:rPr lang="it-IT" sz="1400" kern="1200" dirty="0" smtClean="0"/>
                    <a:t> eroga il Bollino </a:t>
                  </a:r>
                  <a:endParaRPr lang="it-IT" sz="1400" kern="1200" dirty="0"/>
                </a:p>
              </p:txBody>
            </p:sp>
          </p:grpSp>
          <p:sp>
            <p:nvSpPr>
              <p:cNvPr id="39" name="CasellaDiTesto 38"/>
              <p:cNvSpPr txBox="1"/>
              <p:nvPr/>
            </p:nvSpPr>
            <p:spPr>
              <a:xfrm>
                <a:off x="7238125" y="3188807"/>
                <a:ext cx="1348332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ctr"/>
                <a:r>
                  <a:rPr lang="it-IT" sz="1400" b="1" dirty="0" smtClean="0">
                    <a:solidFill>
                      <a:srgbClr val="00B050"/>
                    </a:solidFill>
                  </a:rPr>
                  <a:t>L'Associazione</a:t>
                </a:r>
                <a:r>
                  <a:rPr lang="it-IT" sz="1400" dirty="0" smtClean="0">
                    <a:solidFill>
                      <a:srgbClr val="00B050"/>
                    </a:solidFill>
                  </a:rPr>
                  <a:t> </a:t>
                </a:r>
                <a:r>
                  <a:rPr lang="it-IT" sz="1300" dirty="0" smtClean="0"/>
                  <a:t>invia il Bollino all'impresa</a:t>
                </a:r>
              </a:p>
              <a:p>
                <a:endParaRPr lang="it-IT" dirty="0"/>
              </a:p>
            </p:txBody>
          </p:sp>
        </p:grpSp>
      </p:grpSp>
      <p:grpSp>
        <p:nvGrpSpPr>
          <p:cNvPr id="14" name="Gruppo 52"/>
          <p:cNvGrpSpPr/>
          <p:nvPr/>
        </p:nvGrpSpPr>
        <p:grpSpPr>
          <a:xfrm>
            <a:off x="4426101" y="1584508"/>
            <a:ext cx="2575193" cy="4677942"/>
            <a:chOff x="4426101" y="1361215"/>
            <a:chExt cx="2575193" cy="4677942"/>
          </a:xfrm>
        </p:grpSpPr>
        <p:sp>
          <p:nvSpPr>
            <p:cNvPr id="12" name=" 15"/>
            <p:cNvSpPr/>
            <p:nvPr/>
          </p:nvSpPr>
          <p:spPr>
            <a:xfrm rot="2067061">
              <a:off x="4426101" y="3945387"/>
              <a:ext cx="2093770" cy="2093770"/>
            </a:xfrm>
            <a:prstGeom prst="leftCircularArrow">
              <a:avLst>
                <a:gd name="adj1" fmla="val 1971"/>
                <a:gd name="adj2" fmla="val 235960"/>
                <a:gd name="adj3" fmla="val 20743747"/>
                <a:gd name="adj4" fmla="val 6156766"/>
                <a:gd name="adj5" fmla="val 2299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3121013"/>
                <a:satOff val="-3893"/>
                <a:lumOff val="915"/>
                <a:alphaOff val="0"/>
              </a:schemeClr>
            </a:fillRef>
            <a:effectRef idx="0">
              <a:schemeClr val="accent2">
                <a:hueOff val="3121013"/>
                <a:satOff val="-3893"/>
                <a:lumOff val="915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16" name="Gruppo 47"/>
            <p:cNvGrpSpPr/>
            <p:nvPr/>
          </p:nvGrpSpPr>
          <p:grpSpPr>
            <a:xfrm>
              <a:off x="5513714" y="1361215"/>
              <a:ext cx="1487580" cy="3797946"/>
              <a:chOff x="5513714" y="1361215"/>
              <a:chExt cx="1487580" cy="3797946"/>
            </a:xfrm>
          </p:grpSpPr>
          <p:grpSp>
            <p:nvGrpSpPr>
              <p:cNvPr id="17" name="Gruppo 13"/>
              <p:cNvGrpSpPr/>
              <p:nvPr/>
            </p:nvGrpSpPr>
            <p:grpSpPr>
              <a:xfrm>
                <a:off x="5513714" y="1835264"/>
                <a:ext cx="1338822" cy="3323897"/>
                <a:chOff x="5055087" y="697615"/>
                <a:chExt cx="1338822" cy="3323897"/>
              </a:xfrm>
            </p:grpSpPr>
            <p:sp>
              <p:nvSpPr>
                <p:cNvPr id="25" name="Rettangolo arrotondato 24"/>
                <p:cNvSpPr/>
                <p:nvPr/>
              </p:nvSpPr>
              <p:spPr>
                <a:xfrm>
                  <a:off x="5055087" y="697615"/>
                  <a:ext cx="1338822" cy="332389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accent2">
                    <a:hueOff val="3511139"/>
                    <a:satOff val="-4379"/>
                    <a:lumOff val="1030"/>
                    <a:alphaOff val="0"/>
                  </a:schemeClr>
                </a:lnRef>
                <a:fillRef idx="1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26" name="Rettangolo 25"/>
                <p:cNvSpPr/>
                <p:nvPr/>
              </p:nvSpPr>
              <p:spPr>
                <a:xfrm>
                  <a:off x="5094300" y="1449091"/>
                  <a:ext cx="1260396" cy="2533207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14300" tIns="114300" rIns="114300" bIns="114300" numCol="1" spcCol="1270" anchor="t" anchorCtr="0">
                  <a:noAutofit/>
                </a:bodyPr>
                <a:lstStyle/>
                <a:p>
                  <a:pPr marL="285750" lvl="1" indent="-285750" algn="l" defTabSz="26670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Char char="••"/>
                  </a:pPr>
                  <a:endParaRPr lang="it-IT" sz="6000" kern="1200" dirty="0"/>
                </a:p>
              </p:txBody>
            </p:sp>
          </p:grpSp>
          <p:grpSp>
            <p:nvGrpSpPr>
              <p:cNvPr id="18" name="Gruppo 15"/>
              <p:cNvGrpSpPr/>
              <p:nvPr/>
            </p:nvGrpSpPr>
            <p:grpSpPr>
              <a:xfrm>
                <a:off x="5811230" y="1361215"/>
                <a:ext cx="1190064" cy="898250"/>
                <a:chOff x="5352603" y="223566"/>
                <a:chExt cx="1190064" cy="898250"/>
              </a:xfrm>
            </p:grpSpPr>
            <p:sp>
              <p:nvSpPr>
                <p:cNvPr id="23" name="Rettangolo arrotondato 22"/>
                <p:cNvSpPr/>
                <p:nvPr/>
              </p:nvSpPr>
              <p:spPr>
                <a:xfrm>
                  <a:off x="5352603" y="223566"/>
                  <a:ext cx="1190064" cy="898250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2">
                    <a:hueOff val="3511139"/>
                    <a:satOff val="-4379"/>
                    <a:lumOff val="1030"/>
                    <a:alphaOff val="0"/>
                  </a:schemeClr>
                </a:fillRef>
                <a:effectRef idx="0">
                  <a:schemeClr val="accent2">
                    <a:hueOff val="3511139"/>
                    <a:satOff val="-4379"/>
                    <a:lumOff val="103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4" name="Rettangolo 23"/>
                <p:cNvSpPr/>
                <p:nvPr/>
              </p:nvSpPr>
              <p:spPr>
                <a:xfrm>
                  <a:off x="5378912" y="249875"/>
                  <a:ext cx="1137446" cy="84563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6670" tIns="17780" rIns="26670" bIns="17780" numCol="1" spcCol="1270" anchor="ctr" anchorCtr="0">
                  <a:noAutofit/>
                </a:bodyPr>
                <a:lstStyle/>
                <a:p>
                  <a:pPr lvl="0" algn="ctr"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it-IT" sz="1400" kern="1200" dirty="0" smtClean="0"/>
                    <a:t>4) Valutazione del questionario</a:t>
                  </a:r>
                  <a:endParaRPr lang="it-IT" sz="1400" kern="1200" dirty="0"/>
                </a:p>
              </p:txBody>
            </p:sp>
          </p:grpSp>
          <p:sp>
            <p:nvSpPr>
              <p:cNvPr id="40" name="CasellaDiTesto 39"/>
              <p:cNvSpPr txBox="1"/>
              <p:nvPr/>
            </p:nvSpPr>
            <p:spPr>
              <a:xfrm>
                <a:off x="5541567" y="2299801"/>
                <a:ext cx="1348332" cy="27930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350" dirty="0" smtClean="0"/>
                  <a:t>Se il questionario ha esito positivo, il Sistema informa l'Associazione dell'esito della domanda via mail allegando il BITS.</a:t>
                </a:r>
              </a:p>
              <a:p>
                <a:pPr algn="ctr"/>
                <a:r>
                  <a:rPr lang="it-IT" sz="1350" dirty="0" smtClean="0"/>
                  <a:t>Diversamente, il Sistema informa direttamente l’impresa.</a:t>
                </a:r>
              </a:p>
            </p:txBody>
          </p:sp>
        </p:grpSp>
      </p:grpSp>
      <p:grpSp>
        <p:nvGrpSpPr>
          <p:cNvPr id="45" name="Gruppo 51"/>
          <p:cNvGrpSpPr/>
          <p:nvPr/>
        </p:nvGrpSpPr>
        <p:grpSpPr>
          <a:xfrm>
            <a:off x="2493015" y="1042136"/>
            <a:ext cx="2824201" cy="4774045"/>
            <a:chOff x="2493015" y="818843"/>
            <a:chExt cx="2824201" cy="4774045"/>
          </a:xfrm>
        </p:grpSpPr>
        <p:sp>
          <p:nvSpPr>
            <p:cNvPr id="9" name="Freccia ad arco 8"/>
            <p:cNvSpPr/>
            <p:nvPr/>
          </p:nvSpPr>
          <p:spPr>
            <a:xfrm rot="19764370">
              <a:off x="2493015" y="818843"/>
              <a:ext cx="2273247" cy="2223427"/>
            </a:xfrm>
            <a:prstGeom prst="circularArrow">
              <a:avLst>
                <a:gd name="adj1" fmla="val 1838"/>
                <a:gd name="adj2" fmla="val 219384"/>
                <a:gd name="adj3" fmla="val 720372"/>
                <a:gd name="adj4" fmla="val 15290777"/>
                <a:gd name="adj5" fmla="val 2144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1560506"/>
                <a:satOff val="-1946"/>
                <a:lumOff val="458"/>
                <a:alphaOff val="0"/>
              </a:schemeClr>
            </a:fillRef>
            <a:effectRef idx="0">
              <a:schemeClr val="accent2">
                <a:hueOff val="1560506"/>
                <a:satOff val="-1946"/>
                <a:lumOff val="458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46" name="Gruppo 46"/>
            <p:cNvGrpSpPr/>
            <p:nvPr/>
          </p:nvGrpSpPr>
          <p:grpSpPr>
            <a:xfrm>
              <a:off x="3829636" y="1835264"/>
              <a:ext cx="1487580" cy="3757624"/>
              <a:chOff x="3829636" y="1835264"/>
              <a:chExt cx="1487580" cy="3757624"/>
            </a:xfrm>
          </p:grpSpPr>
          <p:grpSp>
            <p:nvGrpSpPr>
              <p:cNvPr id="47" name="Gruppo 10"/>
              <p:cNvGrpSpPr/>
              <p:nvPr/>
            </p:nvGrpSpPr>
            <p:grpSpPr>
              <a:xfrm>
                <a:off x="3829636" y="1835264"/>
                <a:ext cx="1338822" cy="3323897"/>
                <a:chOff x="3371009" y="697615"/>
                <a:chExt cx="1338822" cy="3323897"/>
              </a:xfrm>
            </p:grpSpPr>
            <p:sp>
              <p:nvSpPr>
                <p:cNvPr id="29" name="Rettangolo arrotondato 28"/>
                <p:cNvSpPr/>
                <p:nvPr/>
              </p:nvSpPr>
              <p:spPr>
                <a:xfrm>
                  <a:off x="3371009" y="697615"/>
                  <a:ext cx="1338822" cy="332389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accent2">
                    <a:hueOff val="2340759"/>
                    <a:satOff val="-2919"/>
                    <a:lumOff val="686"/>
                    <a:alphaOff val="0"/>
                  </a:schemeClr>
                </a:lnRef>
                <a:fillRef idx="1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30" name="Rettangolo 29"/>
                <p:cNvSpPr/>
                <p:nvPr/>
              </p:nvSpPr>
              <p:spPr>
                <a:xfrm>
                  <a:off x="3410222" y="736828"/>
                  <a:ext cx="1260396" cy="2533207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16205" tIns="116205" rIns="116205" bIns="116205" numCol="1" spcCol="1270" anchor="t" anchorCtr="0">
                  <a:noAutofit/>
                </a:bodyPr>
                <a:lstStyle/>
                <a:p>
                  <a:pPr marL="285750" lvl="1" indent="-285750" algn="l" defTabSz="271145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Char char="••"/>
                  </a:pPr>
                  <a:endParaRPr lang="it-IT" sz="6100" kern="1200" dirty="0"/>
                </a:p>
              </p:txBody>
            </p:sp>
          </p:grpSp>
          <p:grpSp>
            <p:nvGrpSpPr>
              <p:cNvPr id="48" name="Gruppo 12"/>
              <p:cNvGrpSpPr/>
              <p:nvPr/>
            </p:nvGrpSpPr>
            <p:grpSpPr>
              <a:xfrm>
                <a:off x="4127152" y="4694638"/>
                <a:ext cx="1190064" cy="898250"/>
                <a:chOff x="3668525" y="3556989"/>
                <a:chExt cx="1190064" cy="898250"/>
              </a:xfrm>
            </p:grpSpPr>
            <p:sp>
              <p:nvSpPr>
                <p:cNvPr id="27" name="Rettangolo arrotondato 26"/>
                <p:cNvSpPr/>
                <p:nvPr/>
              </p:nvSpPr>
              <p:spPr>
                <a:xfrm>
                  <a:off x="3668525" y="3556989"/>
                  <a:ext cx="1190064" cy="898250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2">
                    <a:hueOff val="2340759"/>
                    <a:satOff val="-2919"/>
                    <a:lumOff val="686"/>
                    <a:alphaOff val="0"/>
                  </a:schemeClr>
                </a:fillRef>
                <a:effectRef idx="0">
                  <a:schemeClr val="accent2">
                    <a:hueOff val="2340759"/>
                    <a:satOff val="-2919"/>
                    <a:lumOff val="686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" name="Rettangolo 27"/>
                <p:cNvSpPr/>
                <p:nvPr/>
              </p:nvSpPr>
              <p:spPr>
                <a:xfrm>
                  <a:off x="3694834" y="3583298"/>
                  <a:ext cx="1137446" cy="84563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6670" tIns="17780" rIns="26670" bIns="17780" numCol="1" spcCol="1270" anchor="ctr" anchorCtr="0">
                  <a:noAutofit/>
                </a:bodyPr>
                <a:lstStyle/>
                <a:p>
                  <a:pPr lvl="0" algn="ctr"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it-IT" sz="1400" kern="1200" dirty="0" smtClean="0"/>
                    <a:t>3) Compilazione questionario</a:t>
                  </a:r>
                  <a:endParaRPr lang="it-IT" sz="1400" kern="1200" dirty="0"/>
                </a:p>
              </p:txBody>
            </p:sp>
          </p:grpSp>
          <p:sp>
            <p:nvSpPr>
              <p:cNvPr id="41" name="CasellaDiTesto 40"/>
              <p:cNvSpPr txBox="1"/>
              <p:nvPr/>
            </p:nvSpPr>
            <p:spPr>
              <a:xfrm>
                <a:off x="3858733" y="3152269"/>
                <a:ext cx="1348332" cy="9694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300" dirty="0" smtClean="0"/>
                  <a:t>L'impresa compila il questionario</a:t>
                </a:r>
              </a:p>
              <a:p>
                <a:endParaRPr lang="it-IT" dirty="0"/>
              </a:p>
            </p:txBody>
          </p:sp>
        </p:grpSp>
      </p:grpSp>
      <p:grpSp>
        <p:nvGrpSpPr>
          <p:cNvPr id="49" name="Gruppo 50"/>
          <p:cNvGrpSpPr/>
          <p:nvPr/>
        </p:nvGrpSpPr>
        <p:grpSpPr>
          <a:xfrm>
            <a:off x="1026036" y="1584508"/>
            <a:ext cx="2607102" cy="4656669"/>
            <a:chOff x="1026036" y="1361215"/>
            <a:chExt cx="2607102" cy="4656669"/>
          </a:xfrm>
        </p:grpSpPr>
        <p:sp>
          <p:nvSpPr>
            <p:cNvPr id="6" name=" 5"/>
            <p:cNvSpPr/>
            <p:nvPr/>
          </p:nvSpPr>
          <p:spPr>
            <a:xfrm rot="2099788">
              <a:off x="1026036" y="3924114"/>
              <a:ext cx="2093770" cy="2093770"/>
            </a:xfrm>
            <a:prstGeom prst="leftCircularArrow">
              <a:avLst>
                <a:gd name="adj1" fmla="val 1971"/>
                <a:gd name="adj2" fmla="val 235960"/>
                <a:gd name="adj3" fmla="val 20743747"/>
                <a:gd name="adj4" fmla="val 6156766"/>
                <a:gd name="adj5" fmla="val 2299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50" name="Gruppo 45"/>
            <p:cNvGrpSpPr/>
            <p:nvPr/>
          </p:nvGrpSpPr>
          <p:grpSpPr>
            <a:xfrm>
              <a:off x="2145558" y="1361215"/>
              <a:ext cx="1487580" cy="3797946"/>
              <a:chOff x="2145558" y="1361215"/>
              <a:chExt cx="1487580" cy="3797946"/>
            </a:xfrm>
          </p:grpSpPr>
          <p:grpSp>
            <p:nvGrpSpPr>
              <p:cNvPr id="51" name="Gruppo 7"/>
              <p:cNvGrpSpPr/>
              <p:nvPr/>
            </p:nvGrpSpPr>
            <p:grpSpPr>
              <a:xfrm>
                <a:off x="2145558" y="1835264"/>
                <a:ext cx="1338822" cy="3323897"/>
                <a:chOff x="1686931" y="697615"/>
                <a:chExt cx="1338822" cy="3323897"/>
              </a:xfrm>
            </p:grpSpPr>
            <p:sp>
              <p:nvSpPr>
                <p:cNvPr id="33" name="Rettangolo arrotondato 32"/>
                <p:cNvSpPr/>
                <p:nvPr/>
              </p:nvSpPr>
              <p:spPr>
                <a:xfrm>
                  <a:off x="1686931" y="697615"/>
                  <a:ext cx="1338822" cy="3323897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accent2">
                    <a:hueOff val="1170380"/>
                    <a:satOff val="-1460"/>
                    <a:lumOff val="343"/>
                    <a:alphaOff val="0"/>
                  </a:schemeClr>
                </a:lnRef>
                <a:fillRef idx="1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lt1">
                    <a:alpha val="9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34" name="Rettangolo 33"/>
                <p:cNvSpPr/>
                <p:nvPr/>
              </p:nvSpPr>
              <p:spPr>
                <a:xfrm>
                  <a:off x="1726144" y="1449091"/>
                  <a:ext cx="1260396" cy="2533207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spcFirstLastPara="0" vert="horz" wrap="square" lIns="114300" tIns="114300" rIns="114300" bIns="114300" numCol="1" spcCol="1270" anchor="t" anchorCtr="0">
                  <a:noAutofit/>
                </a:bodyPr>
                <a:lstStyle/>
                <a:p>
                  <a:pPr marL="57150" lvl="1" indent="-57150" algn="l" defTabSz="4445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15000"/>
                    </a:spcAft>
                    <a:buChar char="••"/>
                  </a:pPr>
                  <a:endParaRPr lang="it-IT" sz="1000" kern="1200" dirty="0"/>
                </a:p>
              </p:txBody>
            </p:sp>
          </p:grpSp>
          <p:grpSp>
            <p:nvGrpSpPr>
              <p:cNvPr id="52" name="Gruppo 9"/>
              <p:cNvGrpSpPr/>
              <p:nvPr/>
            </p:nvGrpSpPr>
            <p:grpSpPr>
              <a:xfrm>
                <a:off x="2443074" y="1361215"/>
                <a:ext cx="1190064" cy="898250"/>
                <a:chOff x="1984447" y="223566"/>
                <a:chExt cx="1190064" cy="898250"/>
              </a:xfrm>
            </p:grpSpPr>
            <p:sp>
              <p:nvSpPr>
                <p:cNvPr id="31" name="Rettangolo arrotondato 30"/>
                <p:cNvSpPr/>
                <p:nvPr/>
              </p:nvSpPr>
              <p:spPr>
                <a:xfrm>
                  <a:off x="1984447" y="223566"/>
                  <a:ext cx="1190064" cy="898250"/>
                </a:xfrm>
                <a:prstGeom prst="roundRect">
                  <a:avLst>
                    <a:gd name="adj" fmla="val 10000"/>
                  </a:avLst>
                </a:prstGeom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2">
                    <a:hueOff val="1170380"/>
                    <a:satOff val="-1460"/>
                    <a:lumOff val="343"/>
                    <a:alphaOff val="0"/>
                  </a:schemeClr>
                </a:fillRef>
                <a:effectRef idx="0">
                  <a:schemeClr val="accent2">
                    <a:hueOff val="1170380"/>
                    <a:satOff val="-1460"/>
                    <a:lumOff val="343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32" name="Rettangolo 31"/>
                <p:cNvSpPr/>
                <p:nvPr/>
              </p:nvSpPr>
              <p:spPr>
                <a:xfrm>
                  <a:off x="2010756" y="249875"/>
                  <a:ext cx="1137446" cy="845632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spcFirstLastPara="0" vert="horz" wrap="square" lIns="26670" tIns="17780" rIns="26670" bIns="17780" numCol="1" spcCol="1270" anchor="ctr" anchorCtr="0">
                  <a:noAutofit/>
                </a:bodyPr>
                <a:lstStyle/>
                <a:p>
                  <a:pPr lvl="0" algn="ctr" defTabSz="622300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r>
                    <a:rPr lang="it-IT" sz="1400" kern="1200" dirty="0" smtClean="0"/>
                    <a:t>2) Controllo iscrizione</a:t>
                  </a:r>
                  <a:endParaRPr lang="it-IT" sz="1400" kern="1200" dirty="0"/>
                </a:p>
              </p:txBody>
            </p:sp>
          </p:grpSp>
          <p:sp>
            <p:nvSpPr>
              <p:cNvPr id="43" name="CasellaDiTesto 42"/>
              <p:cNvSpPr txBox="1"/>
              <p:nvPr/>
            </p:nvSpPr>
            <p:spPr>
              <a:xfrm>
                <a:off x="2195182" y="2778286"/>
                <a:ext cx="1348332" cy="2092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300" dirty="0" smtClean="0"/>
                  <a:t>Il Sistema controlla se l'impresa è associata sulla base della Partita IVA. </a:t>
                </a:r>
              </a:p>
              <a:p>
                <a:pPr algn="ctr"/>
                <a:r>
                  <a:rPr lang="it-IT" sz="1300" dirty="0" smtClean="0"/>
                  <a:t>Solo se l'impresa è associata può proseguire col questionario. </a:t>
                </a:r>
              </a:p>
            </p:txBody>
          </p:sp>
        </p:grpSp>
      </p:grpSp>
      <p:sp>
        <p:nvSpPr>
          <p:cNvPr id="44" name="Titolo 1"/>
          <p:cNvSpPr>
            <a:spLocks noGrp="1"/>
          </p:cNvSpPr>
          <p:nvPr>
            <p:ph type="title"/>
          </p:nvPr>
        </p:nvSpPr>
        <p:spPr>
          <a:xfrm>
            <a:off x="457200" y="-108150"/>
            <a:ext cx="8229600" cy="1143000"/>
          </a:xfrm>
        </p:spPr>
        <p:txBody>
          <a:bodyPr/>
          <a:lstStyle/>
          <a:p>
            <a:r>
              <a:rPr lang="it-IT" sz="3600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  <a:t>Come funziona?</a:t>
            </a:r>
            <a:endParaRPr lang="it-IT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  <a:t>Riepilogando: </a:t>
            </a:r>
            <a:b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</a:br>
            <a: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  <a:t>Il ruolo delle Associazioni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764999"/>
            <a:ext cx="8229600" cy="2700675"/>
          </a:xfrm>
        </p:spPr>
        <p:txBody>
          <a:bodyPr/>
          <a:lstStyle/>
          <a:p>
            <a:r>
              <a:rPr lang="it-IT" sz="2800" dirty="0" smtClean="0">
                <a:solidFill>
                  <a:srgbClr val="00B0F0"/>
                </a:solidFill>
              </a:rPr>
              <a:t>Promuovere il Bollino Impresa in ITS </a:t>
            </a:r>
            <a:r>
              <a:rPr lang="it-IT" sz="2800" dirty="0" smtClean="0"/>
              <a:t>presso le imprese Associate e presso gli ITS con cui collaborano</a:t>
            </a:r>
          </a:p>
          <a:p>
            <a:endParaRPr lang="it-IT" sz="2400" dirty="0" smtClean="0"/>
          </a:p>
          <a:p>
            <a:endParaRPr lang="it-IT" sz="100" dirty="0" smtClean="0"/>
          </a:p>
          <a:p>
            <a:r>
              <a:rPr lang="it-IT" sz="2800" dirty="0" smtClean="0">
                <a:solidFill>
                  <a:srgbClr val="00B0F0"/>
                </a:solidFill>
              </a:rPr>
              <a:t>Erogare il Bollino Impresa in ITS </a:t>
            </a:r>
            <a:r>
              <a:rPr lang="it-IT" sz="2800" dirty="0" smtClean="0"/>
              <a:t>nel caso in cui la richiesta delle imprese abbia esito positivo</a:t>
            </a:r>
          </a:p>
          <a:p>
            <a:endParaRPr lang="it-IT" sz="100" dirty="0" smtClean="0"/>
          </a:p>
          <a:p>
            <a:pPr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65E24-053D-4AF3-AC57-B5AC3537A7D9}" type="slidenum">
              <a:rPr lang="it-IT" smtClean="0"/>
              <a:pPr>
                <a:defRPr/>
              </a:pPr>
              <a:t>13</a:t>
            </a:fld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57200" y="4391243"/>
            <a:ext cx="8229600" cy="1569660"/>
          </a:xfrm>
          <a:prstGeom prst="rect">
            <a:avLst/>
          </a:prstGeom>
          <a:ln w="38100">
            <a:solidFill>
              <a:srgbClr val="FFCC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it-IT" sz="2400" dirty="0" smtClean="0"/>
              <a:t>L’</a:t>
            </a:r>
            <a:r>
              <a:rPr lang="it-IT" sz="2400" dirty="0" smtClean="0">
                <a:solidFill>
                  <a:srgbClr val="C00000"/>
                </a:solidFill>
              </a:rPr>
              <a:t>indirizzo mail di riferimento </a:t>
            </a:r>
            <a:r>
              <a:rPr lang="it-IT" sz="2400" dirty="0" smtClean="0"/>
              <a:t>a cui verranno inoltrate le domande andate a buon fine del BITS è quello fornito per il BAQ (Bollino per l’Alternanza di Qualità). </a:t>
            </a:r>
            <a:r>
              <a:rPr lang="it-IT" sz="2400" dirty="0" smtClean="0">
                <a:solidFill>
                  <a:srgbClr val="C00000"/>
                </a:solidFill>
              </a:rPr>
              <a:t>Per indicare un indirizzo mail diverso scrivere a: </a:t>
            </a:r>
            <a:r>
              <a:rPr lang="it-IT" sz="2400" dirty="0" smtClean="0">
                <a:solidFill>
                  <a:srgbClr val="C00000"/>
                </a:solidFill>
              </a:rPr>
              <a:t>bits@confindustria.it</a:t>
            </a:r>
            <a:endParaRPr lang="it-IT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  <a:t>Riepilogando: </a:t>
            </a:r>
            <a:b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</a:br>
            <a: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  <a:t>Il ruolo di Confindustria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18539"/>
            <a:ext cx="8229600" cy="3472813"/>
          </a:xfrm>
        </p:spPr>
        <p:txBody>
          <a:bodyPr/>
          <a:lstStyle/>
          <a:p>
            <a:r>
              <a:rPr lang="it-IT" sz="2800" dirty="0" smtClean="0"/>
              <a:t>Detiene il </a:t>
            </a:r>
            <a:r>
              <a:rPr lang="it-IT" sz="2800" dirty="0" smtClean="0">
                <a:solidFill>
                  <a:srgbClr val="00B0F0"/>
                </a:solidFill>
              </a:rPr>
              <a:t>marchio</a:t>
            </a:r>
            <a:r>
              <a:rPr lang="it-IT" sz="2800" dirty="0" smtClean="0"/>
              <a:t> del Bollino Impresa in ITS</a:t>
            </a:r>
          </a:p>
          <a:p>
            <a:endParaRPr lang="it-IT" sz="2800" dirty="0" smtClean="0"/>
          </a:p>
          <a:p>
            <a:r>
              <a:rPr lang="it-IT" sz="2800" dirty="0" smtClean="0"/>
              <a:t>Gestisce la </a:t>
            </a:r>
            <a:r>
              <a:rPr lang="it-IT" sz="2800" dirty="0" smtClean="0">
                <a:solidFill>
                  <a:srgbClr val="00B0F0"/>
                </a:solidFill>
              </a:rPr>
              <a:t>piattaforma informatica </a:t>
            </a:r>
            <a:r>
              <a:rPr lang="it-IT" sz="2800" dirty="0" smtClean="0"/>
              <a:t>per l’erogazione del Bollino Impresa in ITS</a:t>
            </a:r>
          </a:p>
          <a:p>
            <a:endParaRPr lang="it-IT" dirty="0" smtClean="0"/>
          </a:p>
          <a:p>
            <a:r>
              <a:rPr lang="it-IT" sz="2800" dirty="0" smtClean="0"/>
              <a:t>Supporta le aziende </a:t>
            </a:r>
            <a:r>
              <a:rPr lang="it-IT" sz="2800" dirty="0" smtClean="0">
                <a:solidFill>
                  <a:srgbClr val="00B0F0"/>
                </a:solidFill>
              </a:rPr>
              <a:t>in difficoltà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65E24-053D-4AF3-AC57-B5AC3537A7D9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12867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  <a:t>A chi mi rivolgo se ho delle difficoltà?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593265"/>
            <a:ext cx="8229600" cy="829339"/>
          </a:xfrm>
        </p:spPr>
        <p:txBody>
          <a:bodyPr/>
          <a:lstStyle/>
          <a:p>
            <a:pPr marL="0" indent="0" algn="ctr">
              <a:buNone/>
            </a:pPr>
            <a:r>
              <a:rPr lang="it-IT" sz="4000" b="1" dirty="0" smtClean="0">
                <a:solidFill>
                  <a:srgbClr val="00B0F0"/>
                </a:solidFill>
              </a:rPr>
              <a:t>bits@confindustria.it</a:t>
            </a:r>
            <a:endParaRPr lang="it-IT" sz="4000" b="1" dirty="0" smtClean="0">
              <a:solidFill>
                <a:srgbClr val="00B0F0"/>
              </a:solidFill>
            </a:endParaRPr>
          </a:p>
          <a:p>
            <a:pPr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65E24-053D-4AF3-AC57-B5AC3537A7D9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sp>
        <p:nvSpPr>
          <p:cNvPr id="5" name="Segnaposto contenuto 2"/>
          <p:cNvSpPr txBox="1">
            <a:spLocks/>
          </p:cNvSpPr>
          <p:nvPr/>
        </p:nvSpPr>
        <p:spPr bwMode="auto">
          <a:xfrm>
            <a:off x="457200" y="2296633"/>
            <a:ext cx="8229600" cy="1818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ctr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it-IT" sz="2800" dirty="0" smtClean="0">
                <a:latin typeface="+mn-lt"/>
                <a:cs typeface="ＭＳ Ｐゴシック" charset="0"/>
              </a:rPr>
              <a:t>Se l’azienda non riesce ad accedere alla piattaforma, si rende conto di aver fatto un errore dopo l’invio del modulo o ha qualsiasi altro tipo di difficoltà può scrivere a:</a:t>
            </a:r>
            <a:endParaRPr kumimoji="0" lang="it-IT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MS PGothic" pitchFamily="34" charset="-128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raschieri\Google Drive\EDUCATION\PROGETTI\PROGETTI SPECIFICI\ISTRUZIONE TECNICA\ITS\4. PROGETTI\BOLLINO ITS\BIT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426459">
            <a:off x="4752954" y="1566493"/>
            <a:ext cx="4391046" cy="4309730"/>
          </a:xfrm>
          <a:prstGeom prst="rect">
            <a:avLst/>
          </a:prstGeom>
          <a:noFill/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5143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  <a:t>Cos’è?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65E24-053D-4AF3-AC57-B5AC3537A7D9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57200" y="1638593"/>
            <a:ext cx="4295754" cy="4021228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 smtClean="0"/>
              <a:t>Un </a:t>
            </a:r>
            <a:r>
              <a:rPr lang="it-IT" b="1" dirty="0" smtClean="0"/>
              <a:t>riconoscimento</a:t>
            </a:r>
            <a:r>
              <a:rPr lang="it-IT" b="1" dirty="0" smtClean="0">
                <a:solidFill>
                  <a:srgbClr val="00B0F0"/>
                </a:solidFill>
              </a:rPr>
              <a:t> </a:t>
            </a:r>
            <a:r>
              <a:rPr lang="it-IT" dirty="0" smtClean="0"/>
              <a:t>rilasciato da </a:t>
            </a:r>
            <a:r>
              <a:rPr lang="it-IT" b="1" dirty="0" smtClean="0">
                <a:solidFill>
                  <a:srgbClr val="00B0F0"/>
                </a:solidFill>
              </a:rPr>
              <a:t>Confindustria</a:t>
            </a:r>
            <a:r>
              <a:rPr lang="it-IT" dirty="0" smtClean="0"/>
              <a:t>  alle imprese che partecipano alle attività degli </a:t>
            </a:r>
            <a:r>
              <a:rPr lang="it-IT" dirty="0" err="1" smtClean="0"/>
              <a:t>ITS\degli</a:t>
            </a:r>
            <a:r>
              <a:rPr lang="it-IT" dirty="0" smtClean="0"/>
              <a:t> Enti dell’Alta Formazione Professionale e ospitano studenti in stage.</a:t>
            </a:r>
          </a:p>
          <a:p>
            <a:pPr marL="0" indent="0" algn="ctr">
              <a:buNone/>
            </a:pPr>
            <a:endParaRPr lang="it-IT" dirty="0" smtClean="0"/>
          </a:p>
          <a:p>
            <a:pPr marL="0" indent="0">
              <a:buNone/>
            </a:pP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3877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  <a:t>Perché un Bollino?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81210"/>
            <a:ext cx="8229600" cy="4525963"/>
          </a:xfrm>
        </p:spPr>
        <p:txBody>
          <a:bodyPr/>
          <a:lstStyle/>
          <a:p>
            <a:pPr lvl="0" algn="just"/>
            <a:r>
              <a:rPr lang="it-IT" sz="2800" dirty="0" smtClean="0"/>
              <a:t>Far conoscere gli ITS e favorire le </a:t>
            </a:r>
            <a:r>
              <a:rPr lang="it-IT" sz="2800" dirty="0" smtClean="0">
                <a:solidFill>
                  <a:srgbClr val="00B0F0"/>
                </a:solidFill>
              </a:rPr>
              <a:t>partnership tra ITS e imprese</a:t>
            </a:r>
          </a:p>
          <a:p>
            <a:pPr lvl="0" algn="just"/>
            <a:endParaRPr lang="it-IT" sz="1200" dirty="0" smtClean="0">
              <a:solidFill>
                <a:srgbClr val="00B0F0"/>
              </a:solidFill>
            </a:endParaRPr>
          </a:p>
          <a:p>
            <a:pPr lvl="0" algn="just"/>
            <a:r>
              <a:rPr lang="it-IT" sz="2800" dirty="0" smtClean="0"/>
              <a:t>Valorizzare il ruolo e l’impegno delle imprese a favore dell’</a:t>
            </a:r>
            <a:r>
              <a:rPr lang="it-IT" sz="2800" dirty="0" smtClean="0">
                <a:solidFill>
                  <a:srgbClr val="00B0F0"/>
                </a:solidFill>
              </a:rPr>
              <a:t>inserimento occupazionale dei giovani</a:t>
            </a:r>
          </a:p>
          <a:p>
            <a:pPr lvl="0" algn="just"/>
            <a:endParaRPr lang="it-IT" sz="1200" dirty="0" smtClean="0">
              <a:solidFill>
                <a:srgbClr val="00B0F0"/>
              </a:solidFill>
            </a:endParaRPr>
          </a:p>
          <a:p>
            <a:pPr lvl="0" algn="just"/>
            <a:r>
              <a:rPr lang="it-IT" sz="2800" dirty="0" smtClean="0"/>
              <a:t>Innalzare la </a:t>
            </a:r>
            <a:r>
              <a:rPr lang="it-IT" sz="2800" dirty="0" smtClean="0">
                <a:solidFill>
                  <a:srgbClr val="00B0F0"/>
                </a:solidFill>
              </a:rPr>
              <a:t>qualità dei percorsi di ITS</a:t>
            </a:r>
            <a:endParaRPr lang="it-IT" sz="2800" dirty="0" smtClean="0"/>
          </a:p>
          <a:p>
            <a:pPr lvl="0" algn="just"/>
            <a:endParaRPr lang="it-IT" sz="1200" dirty="0" smtClean="0"/>
          </a:p>
          <a:p>
            <a:pPr algn="just"/>
            <a:r>
              <a:rPr lang="it-IT" sz="2800" dirty="0" smtClean="0"/>
              <a:t>Far emergere, diffondere e valorizzare le </a:t>
            </a:r>
            <a:r>
              <a:rPr lang="it-IT" sz="2800" dirty="0" smtClean="0">
                <a:solidFill>
                  <a:srgbClr val="00B0F0"/>
                </a:solidFill>
              </a:rPr>
              <a:t>esperienze</a:t>
            </a:r>
            <a:r>
              <a:rPr lang="it-IT" sz="2800" dirty="0" smtClean="0"/>
              <a:t> sviluppate </a:t>
            </a:r>
            <a:r>
              <a:rPr lang="it-IT" sz="2800" dirty="0" smtClean="0">
                <a:solidFill>
                  <a:srgbClr val="00B0F0"/>
                </a:solidFill>
              </a:rPr>
              <a:t>nei territori</a:t>
            </a:r>
          </a:p>
          <a:p>
            <a:pPr algn="just"/>
            <a:endParaRPr lang="it-IT" sz="1200" dirty="0" smtClean="0"/>
          </a:p>
          <a:p>
            <a:pPr algn="just"/>
            <a:r>
              <a:rPr lang="it-IT" sz="2800" dirty="0" smtClean="0"/>
              <a:t>Promuovere la </a:t>
            </a:r>
            <a:r>
              <a:rPr lang="it-IT" sz="2800" dirty="0" smtClean="0">
                <a:solidFill>
                  <a:srgbClr val="00B0F0"/>
                </a:solidFill>
              </a:rPr>
              <a:t>Responsabilità Sociale </a:t>
            </a:r>
            <a:r>
              <a:rPr lang="it-IT" sz="2800" dirty="0" smtClean="0"/>
              <a:t>delle Imprese</a:t>
            </a:r>
          </a:p>
          <a:p>
            <a:pPr algn="just"/>
            <a:endParaRPr lang="it-IT" sz="28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65E24-053D-4AF3-AC57-B5AC3537A7D9}" type="slidenum">
              <a:rPr lang="it-IT" smtClean="0"/>
              <a:pPr>
                <a:defRPr/>
              </a:pPr>
              <a:t>3</a:t>
            </a:fld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  <a:t>Chi può richiederlo?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47164"/>
            <a:ext cx="8229600" cy="4078999"/>
          </a:xfrm>
        </p:spPr>
        <p:txBody>
          <a:bodyPr/>
          <a:lstStyle/>
          <a:p>
            <a:pPr algn="ctr">
              <a:buNone/>
            </a:pPr>
            <a:r>
              <a:rPr lang="it-IT" dirty="0" smtClean="0"/>
              <a:t>Tutte le </a:t>
            </a:r>
            <a:r>
              <a:rPr lang="it-IT" b="1" dirty="0" smtClean="0">
                <a:solidFill>
                  <a:srgbClr val="00B0F0"/>
                </a:solidFill>
              </a:rPr>
              <a:t>imprese associate a Confindustria </a:t>
            </a:r>
            <a:r>
              <a:rPr lang="it-IT" dirty="0" smtClean="0"/>
              <a:t>possono chiedere il BITS</a:t>
            </a:r>
          </a:p>
          <a:p>
            <a:pPr>
              <a:buNone/>
            </a:pPr>
            <a:endParaRPr lang="it-IT" dirty="0" smtClean="0"/>
          </a:p>
          <a:p>
            <a:pPr algn="ctr">
              <a:buNone/>
            </a:pPr>
            <a:r>
              <a:rPr lang="it-IT" dirty="0" smtClean="0"/>
              <a:t>La partecipazione è consentita solo alle imprese, anche appartenenti a gruppi.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65E24-053D-4AF3-AC57-B5AC3537A7D9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7675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  <a:t>Che durata ha il BITS?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23742"/>
            <a:ext cx="8229600" cy="4525963"/>
          </a:xfrm>
        </p:spPr>
        <p:txBody>
          <a:bodyPr/>
          <a:lstStyle/>
          <a:p>
            <a:pPr marL="0" indent="0" algn="just"/>
            <a:r>
              <a:rPr lang="it-IT" dirty="0" smtClean="0"/>
              <a:t> Il BITS </a:t>
            </a:r>
            <a:r>
              <a:rPr lang="it-IT" dirty="0" smtClean="0">
                <a:solidFill>
                  <a:srgbClr val="00B0F0"/>
                </a:solidFill>
              </a:rPr>
              <a:t>indica l’anno di riferimento </a:t>
            </a:r>
            <a:r>
              <a:rPr lang="it-IT" dirty="0" smtClean="0"/>
              <a:t>in cui si sono svolte le attività con l’ITS. </a:t>
            </a:r>
            <a:r>
              <a:rPr lang="it-IT" sz="2400" i="1" dirty="0" smtClean="0"/>
              <a:t>(es. BITS 2018 → attività svolte nell’anno formativo 2017/2018, BITS 2019 → attività svolte nell’</a:t>
            </a:r>
            <a:r>
              <a:rPr lang="it-IT" sz="2400" i="1" dirty="0" err="1" smtClean="0"/>
              <a:t>a.f.</a:t>
            </a:r>
            <a:r>
              <a:rPr lang="it-IT" sz="2400" i="1" dirty="0" smtClean="0"/>
              <a:t> 2018/2019, </a:t>
            </a:r>
            <a:r>
              <a:rPr lang="it-IT" sz="2400" i="1" dirty="0" err="1" smtClean="0"/>
              <a:t>ecc…</a:t>
            </a:r>
            <a:r>
              <a:rPr lang="it-IT" sz="2400" i="1" dirty="0" smtClean="0"/>
              <a:t>)</a:t>
            </a:r>
          </a:p>
          <a:p>
            <a:pPr algn="just">
              <a:buNone/>
            </a:pPr>
            <a:endParaRPr lang="it-IT" sz="2400" dirty="0" smtClean="0"/>
          </a:p>
          <a:p>
            <a:pPr marL="0" indent="0" algn="just"/>
            <a:r>
              <a:rPr lang="it-IT" dirty="0" smtClean="0"/>
              <a:t> Con l’inizio del </a:t>
            </a:r>
            <a:r>
              <a:rPr lang="it-IT" dirty="0" smtClean="0">
                <a:solidFill>
                  <a:srgbClr val="00B0F0"/>
                </a:solidFill>
              </a:rPr>
              <a:t>nuovo anno formativo </a:t>
            </a:r>
            <a:r>
              <a:rPr lang="it-IT" dirty="0" smtClean="0"/>
              <a:t>(es. 2018/19), l’azienda può </a:t>
            </a:r>
            <a:r>
              <a:rPr lang="it-IT" dirty="0" smtClean="0">
                <a:solidFill>
                  <a:srgbClr val="00B0F0"/>
                </a:solidFill>
              </a:rPr>
              <a:t>richiedere il BITS successivo </a:t>
            </a:r>
            <a:r>
              <a:rPr lang="it-IT" dirty="0" smtClean="0"/>
              <a:t>(es. BITS 2019) ma può </a:t>
            </a:r>
            <a:r>
              <a:rPr lang="it-IT" dirty="0" smtClean="0">
                <a:solidFill>
                  <a:srgbClr val="00B0F0"/>
                </a:solidFill>
              </a:rPr>
              <a:t>continuare ad esporre </a:t>
            </a:r>
            <a:r>
              <a:rPr lang="it-IT" dirty="0" smtClean="0"/>
              <a:t>anche il </a:t>
            </a:r>
            <a:r>
              <a:rPr lang="it-IT" dirty="0" smtClean="0">
                <a:solidFill>
                  <a:srgbClr val="00B0F0"/>
                </a:solidFill>
              </a:rPr>
              <a:t>BITS riconosciuto in precedenza </a:t>
            </a:r>
            <a:r>
              <a:rPr lang="it-IT" dirty="0" smtClean="0"/>
              <a:t>(es. BITS 2018). </a:t>
            </a:r>
          </a:p>
          <a:p>
            <a:pPr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65E24-053D-4AF3-AC57-B5AC3537A7D9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  <a:t>Qual è il momento migliore per richiedere il BITS?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871330"/>
            <a:ext cx="8229600" cy="4254833"/>
          </a:xfrm>
        </p:spPr>
        <p:txBody>
          <a:bodyPr/>
          <a:lstStyle/>
          <a:p>
            <a:pPr marL="0" indent="0" algn="ctr">
              <a:buNone/>
            </a:pPr>
            <a:r>
              <a:rPr lang="it-IT" dirty="0" smtClean="0"/>
              <a:t>Il Bollino si riferisce alle attività svolte durante </a:t>
            </a:r>
            <a:r>
              <a:rPr lang="it-IT" smtClean="0"/>
              <a:t>l’anno formativo</a:t>
            </a:r>
            <a:r>
              <a:rPr lang="it-IT" smtClean="0">
                <a:solidFill>
                  <a:srgbClr val="00B0F0"/>
                </a:solidFill>
              </a:rPr>
              <a:t>2017/2018</a:t>
            </a:r>
            <a:r>
              <a:rPr lang="it-IT" dirty="0" smtClean="0"/>
              <a:t>.</a:t>
            </a:r>
          </a:p>
          <a:p>
            <a:pPr marL="0" indent="0" algn="ctr">
              <a:buNone/>
            </a:pPr>
            <a:endParaRPr lang="it-IT" dirty="0" smtClean="0"/>
          </a:p>
          <a:p>
            <a:pPr marL="0" indent="0" algn="ctr">
              <a:buNone/>
            </a:pPr>
            <a:r>
              <a:rPr lang="it-IT" dirty="0" smtClean="0"/>
              <a:t>La domanda può essere presentata </a:t>
            </a:r>
            <a:r>
              <a:rPr lang="it-IT" dirty="0" smtClean="0">
                <a:solidFill>
                  <a:srgbClr val="00B0F0"/>
                </a:solidFill>
              </a:rPr>
              <a:t>a conclusione</a:t>
            </a:r>
            <a:r>
              <a:rPr lang="it-IT" dirty="0" smtClean="0"/>
              <a:t> delle attività svolte con l’ITS nell’anno di riferimento.</a:t>
            </a:r>
          </a:p>
          <a:p>
            <a:pPr marL="0" indent="0" algn="ctr">
              <a:buNone/>
            </a:pPr>
            <a:endParaRPr lang="it-IT" sz="2000" dirty="0" smtClean="0"/>
          </a:p>
          <a:p>
            <a:pPr marL="0" indent="0" algn="ctr">
              <a:buNone/>
            </a:pPr>
            <a:r>
              <a:rPr lang="it-IT" sz="2000" dirty="0" smtClean="0"/>
              <a:t>(</a:t>
            </a:r>
            <a:r>
              <a:rPr lang="it-IT" sz="2000" i="1" dirty="0" smtClean="0"/>
              <a:t>ad esempio se la collaborazione ha durata annuale, la domanda sarà presentata a </a:t>
            </a:r>
            <a:r>
              <a:rPr lang="it-IT" sz="2000" i="1" dirty="0" err="1" smtClean="0"/>
              <a:t>maggio\giugno</a:t>
            </a:r>
            <a:r>
              <a:rPr lang="it-IT" sz="2000" dirty="0" smtClean="0"/>
              <a:t>)</a:t>
            </a:r>
            <a:endParaRPr lang="it-IT" sz="20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65E24-053D-4AF3-AC57-B5AC3537A7D9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925033" y="1871332"/>
            <a:ext cx="7378995" cy="1392865"/>
          </a:xfrm>
          <a:prstGeom prst="rect">
            <a:avLst/>
          </a:prstGeom>
          <a:ln w="57150">
            <a:solidFill>
              <a:schemeClr val="accent6"/>
            </a:solidFill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41251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  <a:t>La piattaforma è già attiva?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95192"/>
            <a:ext cx="8229600" cy="4361158"/>
          </a:xfrm>
        </p:spPr>
        <p:txBody>
          <a:bodyPr/>
          <a:lstStyle/>
          <a:p>
            <a:pPr algn="ctr">
              <a:buNone/>
            </a:pPr>
            <a:r>
              <a:rPr lang="it-IT" sz="3600" dirty="0" smtClean="0">
                <a:solidFill>
                  <a:srgbClr val="FF0000"/>
                </a:solidFill>
              </a:rPr>
              <a:t>No, al momento la piattaforma non è ancora attiva. </a:t>
            </a:r>
          </a:p>
          <a:p>
            <a:pPr algn="ctr">
              <a:buNone/>
            </a:pPr>
            <a:endParaRPr lang="it-IT" sz="28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it-IT" sz="20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it-IT" dirty="0" smtClean="0"/>
              <a:t>Verrà data pronta comunicazione non appena la piattaforma sarà online.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65E24-053D-4AF3-AC57-B5AC3537A7D9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1212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  <a:t>Cosa viene valutato?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63710"/>
            <a:ext cx="8229600" cy="4525963"/>
          </a:xfrm>
        </p:spPr>
        <p:txBody>
          <a:bodyPr/>
          <a:lstStyle/>
          <a:p>
            <a:pPr algn="just"/>
            <a:r>
              <a:rPr lang="it-IT" dirty="0" smtClean="0"/>
              <a:t>L’appartenenza dell’azienda alla Fondazione ITS</a:t>
            </a:r>
            <a:endParaRPr lang="it-IT" dirty="0" smtClean="0">
              <a:solidFill>
                <a:srgbClr val="00B0F0"/>
              </a:solidFill>
            </a:endParaRPr>
          </a:p>
          <a:p>
            <a:pPr algn="just"/>
            <a:endParaRPr lang="it-IT" sz="1800" dirty="0" smtClean="0">
              <a:solidFill>
                <a:srgbClr val="00B0F0"/>
              </a:solidFill>
            </a:endParaRPr>
          </a:p>
          <a:p>
            <a:pPr algn="just"/>
            <a:r>
              <a:rPr lang="it-IT" dirty="0" smtClean="0"/>
              <a:t>Il grado di </a:t>
            </a:r>
            <a:r>
              <a:rPr lang="it-IT" dirty="0" smtClean="0">
                <a:solidFill>
                  <a:srgbClr val="00B0F0"/>
                </a:solidFill>
              </a:rPr>
              <a:t>collaborazione dell’impresa con l’ITS </a:t>
            </a:r>
            <a:r>
              <a:rPr lang="it-IT" dirty="0" smtClean="0"/>
              <a:t>(docenze, orientamento, utilizzo laboratori aziendali)</a:t>
            </a:r>
          </a:p>
          <a:p>
            <a:pPr algn="just"/>
            <a:endParaRPr lang="it-IT" sz="1800" dirty="0" smtClean="0"/>
          </a:p>
          <a:p>
            <a:pPr algn="just"/>
            <a:r>
              <a:rPr lang="it-IT" dirty="0" smtClean="0"/>
              <a:t>L’accoglienza di studenti ITS in stage</a:t>
            </a:r>
            <a:endParaRPr lang="it-IT" dirty="0" smtClean="0">
              <a:solidFill>
                <a:srgbClr val="00B0F0"/>
              </a:solidFill>
            </a:endParaRPr>
          </a:p>
          <a:p>
            <a:pPr algn="just"/>
            <a:endParaRPr lang="it-IT" sz="1800" dirty="0" smtClean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it-IT" dirty="0" smtClean="0">
                <a:solidFill>
                  <a:srgbClr val="00B0F0"/>
                </a:solidFill>
              </a:rPr>
              <a:t>Ore trascorse in azienda </a:t>
            </a:r>
            <a:r>
              <a:rPr lang="it-IT" dirty="0" smtClean="0"/>
              <a:t>dallo studente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65E24-053D-4AF3-AC57-B5AC3537A7D9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0712"/>
            <a:ext cx="8229600" cy="1143000"/>
          </a:xfrm>
        </p:spPr>
        <p:txBody>
          <a:bodyPr/>
          <a:lstStyle/>
          <a:p>
            <a:r>
              <a:rPr lang="it-IT" dirty="0" smtClean="0">
                <a:solidFill>
                  <a:srgbClr val="0070C0"/>
                </a:solidFill>
                <a:latin typeface="Segoe UI Symbol" pitchFamily="34" charset="0"/>
                <a:ea typeface="Segoe UI Symbol" pitchFamily="34" charset="0"/>
                <a:cs typeface="Tahoma" pitchFamily="34" charset="0"/>
              </a:rPr>
              <a:t>Il Formulario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965E24-053D-4AF3-AC57-B5AC3537A7D9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6166884" y="2085733"/>
            <a:ext cx="251991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Il Sistema riconosce automaticamente se l’impresa è associata attraverso la </a:t>
            </a:r>
            <a:r>
              <a:rPr lang="it-IT" sz="2400" dirty="0" smtClean="0">
                <a:solidFill>
                  <a:srgbClr val="00B0F0"/>
                </a:solidFill>
              </a:rPr>
              <a:t>partita IVA</a:t>
            </a:r>
            <a:r>
              <a:rPr lang="it-IT" sz="2400" dirty="0" smtClean="0"/>
              <a:t>.</a:t>
            </a:r>
            <a:endParaRPr lang="it-IT" sz="2400" dirty="0"/>
          </a:p>
        </p:txBody>
      </p:sp>
      <p:sp>
        <p:nvSpPr>
          <p:cNvPr id="9" name="Rettangolo 8"/>
          <p:cNvSpPr/>
          <p:nvPr/>
        </p:nvSpPr>
        <p:spPr>
          <a:xfrm>
            <a:off x="457200" y="1226244"/>
            <a:ext cx="5295014" cy="4607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466" y="1425822"/>
            <a:ext cx="5243816" cy="4291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5780</TotalTime>
  <Words>669</Words>
  <Application>Microsoft Office PowerPoint</Application>
  <PresentationFormat>Presentazione su schermo (4:3)</PresentationFormat>
  <Paragraphs>98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Diapositiva 1</vt:lpstr>
      <vt:lpstr>Cos’è?</vt:lpstr>
      <vt:lpstr>Perché un Bollino?</vt:lpstr>
      <vt:lpstr>Chi può richiederlo?</vt:lpstr>
      <vt:lpstr>Che durata ha il BITS?</vt:lpstr>
      <vt:lpstr>Qual è il momento migliore per richiedere il BITS?</vt:lpstr>
      <vt:lpstr>La piattaforma è già attiva?</vt:lpstr>
      <vt:lpstr>Cosa viene valutato?</vt:lpstr>
      <vt:lpstr>Il Formulario</vt:lpstr>
      <vt:lpstr>Il Formulario</vt:lpstr>
      <vt:lpstr>Il Formulario</vt:lpstr>
      <vt:lpstr>Come funziona?</vt:lpstr>
      <vt:lpstr>Riepilogando:  Il ruolo delle Associazioni</vt:lpstr>
      <vt:lpstr>Riepilogando:  Il ruolo di Confindustria</vt:lpstr>
      <vt:lpstr>A chi mi rivolgo se ho delle difficoltà?</vt:lpstr>
    </vt:vector>
  </TitlesOfParts>
  <Company>D.effe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Cris</dc:creator>
  <cp:lastModifiedBy>raschieri</cp:lastModifiedBy>
  <cp:revision>548</cp:revision>
  <dcterms:created xsi:type="dcterms:W3CDTF">2015-10-09T11:04:20Z</dcterms:created>
  <dcterms:modified xsi:type="dcterms:W3CDTF">2017-09-19T09:00:07Z</dcterms:modified>
</cp:coreProperties>
</file>